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329" r:id="rId3"/>
    <p:sldId id="347" r:id="rId4"/>
    <p:sldId id="349" r:id="rId5"/>
    <p:sldId id="330" r:id="rId6"/>
    <p:sldId id="348" r:id="rId7"/>
    <p:sldId id="290" r:id="rId8"/>
    <p:sldId id="352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53" r:id="rId19"/>
    <p:sldId id="363" r:id="rId20"/>
    <p:sldId id="364" r:id="rId21"/>
    <p:sldId id="365" r:id="rId22"/>
    <p:sldId id="291" r:id="rId23"/>
    <p:sldId id="268" r:id="rId24"/>
    <p:sldId id="269" r:id="rId25"/>
    <p:sldId id="327" r:id="rId26"/>
    <p:sldId id="270" r:id="rId27"/>
    <p:sldId id="271" r:id="rId28"/>
    <p:sldId id="272" r:id="rId29"/>
    <p:sldId id="273" r:id="rId30"/>
    <p:sldId id="274" r:id="rId31"/>
    <p:sldId id="275" r:id="rId32"/>
    <p:sldId id="341" r:id="rId33"/>
    <p:sldId id="342" r:id="rId34"/>
    <p:sldId id="343" r:id="rId35"/>
    <p:sldId id="344" r:id="rId36"/>
    <p:sldId id="345" r:id="rId37"/>
    <p:sldId id="276" r:id="rId38"/>
    <p:sldId id="277" r:id="rId39"/>
    <p:sldId id="278" r:id="rId40"/>
    <p:sldId id="292" r:id="rId41"/>
    <p:sldId id="279" r:id="rId42"/>
    <p:sldId id="280" r:id="rId43"/>
    <p:sldId id="346" r:id="rId44"/>
    <p:sldId id="282" r:id="rId45"/>
    <p:sldId id="283" r:id="rId46"/>
    <p:sldId id="284" r:id="rId47"/>
    <p:sldId id="286" r:id="rId48"/>
    <p:sldId id="293" r:id="rId49"/>
    <p:sldId id="287" r:id="rId50"/>
    <p:sldId id="288" r:id="rId51"/>
    <p:sldId id="298" r:id="rId52"/>
    <p:sldId id="299" r:id="rId53"/>
    <p:sldId id="313" r:id="rId54"/>
    <p:sldId id="350" r:id="rId55"/>
    <p:sldId id="35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Chiang" initials="KC" lastIdx="11" clrIdx="0"/>
  <p:cmAuthor id="2" name="W. Lewis Johnson" initials="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124" autoAdjust="0"/>
    <p:restoredTop sz="78543" autoAdjust="0"/>
  </p:normalViewPr>
  <p:slideViewPr>
    <p:cSldViewPr snapToGrid="0">
      <p:cViewPr varScale="1">
        <p:scale>
          <a:sx n="64" d="100"/>
          <a:sy n="64" d="100"/>
        </p:scale>
        <p:origin x="56" y="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A813C3-C121-46AC-9AFB-EB4094C1DF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55A7E-AED8-4182-A55B-4792E99D2A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79CAB-BB8B-4C46-B533-E1E3AA21340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ABC81-1A91-4FFD-862A-F10F8D20E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4B5A4-6A1F-45A7-9ABD-0D29BC613E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63475-EF0E-4F2D-9E30-93F3C387B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51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537CE-AC66-463E-B282-69877BEA9192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0DB4C-FCD7-4648-B9F4-C23EE99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1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0DB4C-FCD7-4648-B9F4-C23EE9972A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7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0DB4C-FCD7-4648-B9F4-C23EE9972A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75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0DB4C-FCD7-4648-B9F4-C23EE9972A3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BD87D-379B-4800-AB8F-39B0FD9E7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306B4-66ED-4337-B4F5-94038B5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E8F83-DC2B-4D7D-9CA2-2F42C8B4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D57B5-57A5-4555-BCB7-C717521D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72EFE-37D6-4977-85F8-FA7BA283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242C-43A1-4BCB-9D66-BBE7ED55D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8" y="0"/>
            <a:ext cx="2067612" cy="10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55AF6-0FFC-467E-9062-5F719C9A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FD720-88BF-4C1C-A246-47CDF0AF0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08FAE-7906-4941-9B6B-DC0D374F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4C254-B4E0-4C57-981D-2EE72E4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E1F57-D011-4E0D-87CE-FBB67D788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92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786560-7AB6-4807-87FF-E8CDF4758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C3A4D-AB99-4F32-A61C-FE40FB1B8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DB44A-697C-44EA-9069-F2EFED63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A5BDF-3372-4D3D-8DE1-A0027C80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75EB8-95E6-4BF8-835B-22F8A937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17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FA1A-4251-4709-BB03-FC37B0CC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42D51-CF6D-479C-8581-0C189AAB7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3C9BF-A5A6-4479-BB33-902113D33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39A9F-697A-47A8-ADA0-013405E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93E5B-149B-4AD2-966F-F7ECF30C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1307D2-2C3E-47BE-8EA2-94B7C6626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152" y="-30074"/>
            <a:ext cx="2070847" cy="104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60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003F5-104E-4C10-BEC7-207675DC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1A0AF-DB5A-4B8C-BE38-457B2F608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2293D-EAD7-43B3-8300-56487AC7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455E6-6A1D-4654-8CE8-159659C5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F69F4-5D09-4C8E-99C7-5A40D1BA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75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73AB9-C017-4033-B846-04D6292C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8DEB-BD9E-489D-A60B-222F5DC56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0939E-2704-484D-AB7A-8EFF7D6F2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1AEAB-654C-49B9-89F5-960E0FD9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184B1-62D8-4005-BE6E-3616D753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15D27-746F-4FF2-84BD-58166D178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4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57F9-7D4B-45D1-81B8-51173046B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F00E1-E8C1-4B3E-BD66-53808CA20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71AAF-26CC-42D5-990A-4D2876A7F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C79E04-640F-4F39-B724-183070210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D7ED70-155C-4C9D-B235-A645351E1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0C9D-31E9-4C02-AA29-205B5409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42DD68-7859-4605-8890-1C6288A1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BE3A4-48F6-4674-9157-7C58BC71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8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5FA2-9438-47A7-8857-E156B0FC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58BCB-6EC7-4DA6-AEFB-D0BC59AA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5075F-0DCE-44DE-A2DE-A8947DFF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50B3D-C4F8-4BE0-B543-20A3E7D2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0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1ADBA7-4175-4383-B30B-139CC2D9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BB057A-9C78-4EA5-A47C-033E57661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BBB96-9471-4928-89F1-6016D00B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2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0BFE1-DBD5-4EF4-A288-F4412059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949EF-EEA4-4C75-8398-531402DA4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D6BE0-3E28-4C25-964A-D51ED768A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830FD-BCDD-461A-B68C-9C5ECDF6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D6E50-C6EC-4B8C-91EF-BE3597AE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91049-8E26-43A7-9294-E8037226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52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3B97A-40EC-4E3F-B7F8-2E8F8B5E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69502-4973-4C49-9DD1-2BF43EC16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4C7C0-CE98-43AD-8730-00A1FF0E2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5990A-DF34-46B9-9CBD-D4637388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E8E35-E73C-44E5-9367-D3371ADC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36CF6-8DEE-4896-ABE8-32D913E9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4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B0414-FBD7-4C61-B7F0-56148D46F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8504C-8129-492C-8468-4218AF1BC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1D00F-BF3A-4B43-BC5F-B6E2B9C3D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60A62-DFD2-4DD0-BBAD-95C66AB884B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CE64D-4EC3-4E12-97EB-498AD5ECA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7E9FF-78CD-427A-B893-5CA68C360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463F3-DEAA-4E69-9902-2FDA8205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5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C420-C7F9-4379-B819-F1C1802DA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Alelo Simulations to Build Fluency and Self-Confidence</a:t>
            </a:r>
          </a:p>
        </p:txBody>
      </p:sp>
      <p:pic>
        <p:nvPicPr>
          <p:cNvPr id="3" name="Picture 2" descr="Macintosh HD:Users:ljohnson:Dropbox:Pictures:Enskill:Banner Graphics:Enskill Banner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88" y="4201025"/>
            <a:ext cx="5486400" cy="25704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16040" y="3642205"/>
            <a:ext cx="533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Lewis Johnson, PhD and Karen Chiang</a:t>
            </a:r>
          </a:p>
        </p:txBody>
      </p:sp>
    </p:spTree>
    <p:extLst>
      <p:ext uri="{BB962C8B-B14F-4D97-AF65-F5344CB8AC3E}">
        <p14:creationId xmlns:p14="http://schemas.microsoft.com/office/powerpoint/2010/main" val="22117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4D5F7D-52A9-453D-B53D-AC00EF78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Alelo</a:t>
            </a:r>
            <a:r>
              <a:rPr lang="en-US" dirty="0"/>
              <a:t> Inc.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CC8F31D-B403-48E2-81DC-6C40D9299832}"/>
              </a:ext>
            </a:extLst>
          </p:cNvPr>
          <p:cNvSpPr/>
          <p:nvPr/>
        </p:nvSpPr>
        <p:spPr>
          <a:xfrm>
            <a:off x="7912559" y="3797462"/>
            <a:ext cx="3581400" cy="1963738"/>
          </a:xfrm>
          <a:prstGeom prst="cloudCallout">
            <a:avLst>
              <a:gd name="adj1" fmla="val -94725"/>
              <a:gd name="adj2" fmla="val -380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Reminder to check headset and microphone</a:t>
            </a:r>
          </a:p>
        </p:txBody>
      </p:sp>
    </p:spTree>
    <p:extLst>
      <p:ext uri="{BB962C8B-B14F-4D97-AF65-F5344CB8AC3E}">
        <p14:creationId xmlns:p14="http://schemas.microsoft.com/office/powerpoint/2010/main" val="347226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21B653-3938-4AF4-A8C7-C0020ED15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"/>
            <a:ext cx="12192000" cy="68580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2F0E384-5A0B-46E7-9311-BF3C090CF6E9}"/>
              </a:ext>
            </a:extLst>
          </p:cNvPr>
          <p:cNvSpPr/>
          <p:nvPr/>
        </p:nvSpPr>
        <p:spPr>
          <a:xfrm>
            <a:off x="1118341" y="2353235"/>
            <a:ext cx="2225700" cy="1075765"/>
          </a:xfrm>
          <a:prstGeom prst="cloudCallout">
            <a:avLst>
              <a:gd name="adj1" fmla="val 56055"/>
              <a:gd name="adj2" fmla="val 6384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Record Button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7008A53-4357-4854-942E-B0DAA7D33DA3}"/>
              </a:ext>
            </a:extLst>
          </p:cNvPr>
          <p:cNvSpPr/>
          <p:nvPr/>
        </p:nvSpPr>
        <p:spPr>
          <a:xfrm>
            <a:off x="4704335" y="4053103"/>
            <a:ext cx="2384793" cy="1642396"/>
          </a:xfrm>
          <a:prstGeom prst="cloudCallout">
            <a:avLst>
              <a:gd name="adj1" fmla="val -77267"/>
              <a:gd name="adj2" fmla="val -6857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Try recording. Click to start, click to stop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44A6C-B4C6-43B1-AED2-8F9781B51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8" y="0"/>
            <a:ext cx="2067612" cy="10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Alelo</a:t>
            </a:r>
            <a:r>
              <a:rPr lang="en-US" dirty="0"/>
              <a:t> Inc.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DF378-D98A-4CBD-B638-848890CCD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90F0F44-33D4-429C-B1C7-6710F4EF9011}"/>
              </a:ext>
            </a:extLst>
          </p:cNvPr>
          <p:cNvSpPr/>
          <p:nvPr/>
        </p:nvSpPr>
        <p:spPr>
          <a:xfrm>
            <a:off x="8382000" y="693989"/>
            <a:ext cx="3810000" cy="5476875"/>
          </a:xfrm>
          <a:prstGeom prst="cloudCallout">
            <a:avLst>
              <a:gd name="adj1" fmla="val -134169"/>
              <a:gd name="adj2" fmla="val -2114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Learners are asked to try  simple greeting to ensure headset and microphone are working and that learners understand how to use the record buttons</a:t>
            </a:r>
          </a:p>
        </p:txBody>
      </p:sp>
    </p:spTree>
    <p:extLst>
      <p:ext uri="{BB962C8B-B14F-4D97-AF65-F5344CB8AC3E}">
        <p14:creationId xmlns:p14="http://schemas.microsoft.com/office/powerpoint/2010/main" val="2702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79879-2F8D-7E43-B1C3-4E1B1472AFFE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4245E9-CA4B-4346-B914-DB4535955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F485C7F9-F6F2-47E7-A90A-BB326A0A0B72}"/>
              </a:ext>
            </a:extLst>
          </p:cNvPr>
          <p:cNvSpPr/>
          <p:nvPr/>
        </p:nvSpPr>
        <p:spPr>
          <a:xfrm>
            <a:off x="8485266" y="4448557"/>
            <a:ext cx="2677886" cy="1425575"/>
          </a:xfrm>
          <a:prstGeom prst="cloudCallout">
            <a:avLst>
              <a:gd name="adj1" fmla="val -45686"/>
              <a:gd name="adj2" fmla="val -875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3. Click to playback recording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AED0C81-A149-4FFB-ABC6-128219684989}"/>
              </a:ext>
            </a:extLst>
          </p:cNvPr>
          <p:cNvSpPr/>
          <p:nvPr/>
        </p:nvSpPr>
        <p:spPr>
          <a:xfrm>
            <a:off x="4623524" y="4419982"/>
            <a:ext cx="2677886" cy="1425575"/>
          </a:xfrm>
          <a:prstGeom prst="cloudCallout">
            <a:avLst>
              <a:gd name="adj1" fmla="val 56751"/>
              <a:gd name="adj2" fmla="val -8603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2. Click to record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E0E244-B1D3-4872-B0EA-D5262329029F}"/>
              </a:ext>
            </a:extLst>
          </p:cNvPr>
          <p:cNvSpPr/>
          <p:nvPr/>
        </p:nvSpPr>
        <p:spPr>
          <a:xfrm>
            <a:off x="1103194" y="4315207"/>
            <a:ext cx="2677886" cy="1425575"/>
          </a:xfrm>
          <a:prstGeom prst="cloudCallout">
            <a:avLst>
              <a:gd name="adj1" fmla="val -16066"/>
              <a:gd name="adj2" fmla="val -821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1. Click to listen to an example</a:t>
            </a:r>
          </a:p>
        </p:txBody>
      </p:sp>
    </p:spTree>
    <p:extLst>
      <p:ext uri="{BB962C8B-B14F-4D97-AF65-F5344CB8AC3E}">
        <p14:creationId xmlns:p14="http://schemas.microsoft.com/office/powerpoint/2010/main" val="10555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708A8-3DE2-1A42-8556-4B7285A785D9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653E3-61EB-4C96-A701-BFD92017B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AB05A53-98E5-4B16-B1FF-62BCF0FB9CED}"/>
              </a:ext>
            </a:extLst>
          </p:cNvPr>
          <p:cNvSpPr/>
          <p:nvPr/>
        </p:nvSpPr>
        <p:spPr>
          <a:xfrm>
            <a:off x="7249099" y="3432429"/>
            <a:ext cx="3844886" cy="1967722"/>
          </a:xfrm>
          <a:prstGeom prst="cloudCallout">
            <a:avLst>
              <a:gd name="adj1" fmla="val -98900"/>
              <a:gd name="adj2" fmla="val -472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Learners try greeting the avatar/character</a:t>
            </a:r>
          </a:p>
        </p:txBody>
      </p:sp>
    </p:spTree>
    <p:extLst>
      <p:ext uri="{BB962C8B-B14F-4D97-AF65-F5344CB8AC3E}">
        <p14:creationId xmlns:p14="http://schemas.microsoft.com/office/powerpoint/2010/main" val="34055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83A8-C1F4-A845-AB6C-8DACE8B9DF1B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079A07-2E24-4990-926A-F179A6328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FD2E-8A83-45B8-A296-6D5BFF4EF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A97-4CB0-BC4B-8328-1643ECA894FE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66ECF9-7F30-43F0-A595-22B5C4375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C6DF6FCB-59E3-4341-A342-70C61B38A6C6}"/>
              </a:ext>
            </a:extLst>
          </p:cNvPr>
          <p:cNvSpPr/>
          <p:nvPr/>
        </p:nvSpPr>
        <p:spPr>
          <a:xfrm>
            <a:off x="5732559" y="3589787"/>
            <a:ext cx="3701668" cy="1827232"/>
          </a:xfrm>
          <a:prstGeom prst="cloudCallout">
            <a:avLst>
              <a:gd name="adj1" fmla="val -82681"/>
              <a:gd name="adj2" fmla="val -611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Click Objectives to see what the objectives are of the simulation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45A747B-1100-4DCA-9420-146DEF87A6FF}"/>
              </a:ext>
            </a:extLst>
          </p:cNvPr>
          <p:cNvSpPr/>
          <p:nvPr/>
        </p:nvSpPr>
        <p:spPr>
          <a:xfrm>
            <a:off x="829593" y="4631521"/>
            <a:ext cx="3701668" cy="1827232"/>
          </a:xfrm>
          <a:prstGeom prst="cloudCallout">
            <a:avLst>
              <a:gd name="adj1" fmla="val -14526"/>
              <a:gd name="adj2" fmla="val -1786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Click Transcript to see what the avatar and learner has said</a:t>
            </a:r>
          </a:p>
        </p:txBody>
      </p:sp>
    </p:spTree>
    <p:extLst>
      <p:ext uri="{BB962C8B-B14F-4D97-AF65-F5344CB8AC3E}">
        <p14:creationId xmlns:p14="http://schemas.microsoft.com/office/powerpoint/2010/main" val="4032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C52C-ACED-BD47-ADCF-1D6F5399A5BC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102D5F-7A47-4B2E-9648-C987A2790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8566253-0DE4-47E8-AA65-BFF12C3EAE68}"/>
              </a:ext>
            </a:extLst>
          </p:cNvPr>
          <p:cNvSpPr/>
          <p:nvPr/>
        </p:nvSpPr>
        <p:spPr>
          <a:xfrm>
            <a:off x="7139127" y="747966"/>
            <a:ext cx="4547869" cy="2797629"/>
          </a:xfrm>
          <a:prstGeom prst="cloudCallout">
            <a:avLst>
              <a:gd name="adj1" fmla="val -64769"/>
              <a:gd name="adj2" fmla="val 275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When learners complete the simulation they receive feedback if they have met the objectives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5FEA3DCD-9978-4D0B-8CCC-3AE27F597DF7}"/>
              </a:ext>
            </a:extLst>
          </p:cNvPr>
          <p:cNvSpPr/>
          <p:nvPr/>
        </p:nvSpPr>
        <p:spPr>
          <a:xfrm>
            <a:off x="5151304" y="4461044"/>
            <a:ext cx="3975646" cy="2396956"/>
          </a:xfrm>
          <a:prstGeom prst="cloudCallout">
            <a:avLst>
              <a:gd name="adj1" fmla="val -68174"/>
              <a:gd name="adj2" fmla="val -3807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Learners are provided practice exercises in the areas that require improvement</a:t>
            </a:r>
          </a:p>
        </p:txBody>
      </p:sp>
    </p:spTree>
    <p:extLst>
      <p:ext uri="{BB962C8B-B14F-4D97-AF65-F5344CB8AC3E}">
        <p14:creationId xmlns:p14="http://schemas.microsoft.com/office/powerpoint/2010/main" val="28891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C52C-ACED-BD47-ADCF-1D6F5399A5BC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270588" y="3806890"/>
            <a:ext cx="4292081" cy="2108718"/>
          </a:xfrm>
          <a:prstGeom prst="cloudCallout">
            <a:avLst>
              <a:gd name="adj1" fmla="val 26867"/>
              <a:gd name="adj2" fmla="val -7943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At any time during a simulation, you can restart the conversation, go to the practice exercises, or exit the conversation.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5050971" y="3502090"/>
            <a:ext cx="3853543" cy="1735494"/>
          </a:xfrm>
          <a:prstGeom prst="cloudCallout">
            <a:avLst>
              <a:gd name="adj1" fmla="val 74083"/>
              <a:gd name="adj2" fmla="val 904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can click on the Options button to at any time during a simulation.</a:t>
            </a:r>
          </a:p>
        </p:txBody>
      </p:sp>
    </p:spTree>
    <p:extLst>
      <p:ext uri="{BB962C8B-B14F-4D97-AF65-F5344CB8AC3E}">
        <p14:creationId xmlns:p14="http://schemas.microsoft.com/office/powerpoint/2010/main" val="14615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819E-6DC0-4643-A7DE-DD01F94525B4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C57C4-C0F3-4A0F-A4AE-E8A52625E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0"/>
            <a:ext cx="12192000" cy="68580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FD74561-A041-4B21-87B0-584E09DFEA5C}"/>
              </a:ext>
            </a:extLst>
          </p:cNvPr>
          <p:cNvSpPr/>
          <p:nvPr/>
        </p:nvSpPr>
        <p:spPr>
          <a:xfrm>
            <a:off x="1762700" y="0"/>
            <a:ext cx="3514380" cy="2038120"/>
          </a:xfrm>
          <a:prstGeom prst="cloudCallout">
            <a:avLst>
              <a:gd name="adj1" fmla="val 81128"/>
              <a:gd name="adj2" fmla="val 625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Other buttons help the learner to navigate in the platform</a:t>
            </a:r>
          </a:p>
        </p:txBody>
      </p:sp>
    </p:spTree>
    <p:extLst>
      <p:ext uri="{BB962C8B-B14F-4D97-AF65-F5344CB8AC3E}">
        <p14:creationId xmlns:p14="http://schemas.microsoft.com/office/powerpoint/2010/main" val="27466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DD3E-39B7-4042-9B62-8ABEF9089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Key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33087-E714-4175-AE38-AC1D340A8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AU" sz="3600" dirty="0"/>
              <a:t>Build student confidence</a:t>
            </a:r>
          </a:p>
          <a:p>
            <a:pPr lvl="2"/>
            <a:r>
              <a:rPr lang="en-AU" sz="3600" dirty="0"/>
              <a:t>Practice communication, not just speaking</a:t>
            </a:r>
          </a:p>
          <a:p>
            <a:pPr lvl="2"/>
            <a:r>
              <a:rPr lang="en-AU" sz="3600" dirty="0"/>
              <a:t>Provide individualized practice</a:t>
            </a:r>
            <a:endParaRPr lang="en-US" sz="3600" dirty="0"/>
          </a:p>
          <a:p>
            <a:pPr lvl="2"/>
            <a:r>
              <a:rPr lang="en-AU" sz="3600" dirty="0"/>
              <a:t>Provide personalized feedback</a:t>
            </a:r>
            <a:endParaRPr lang="en-US" sz="3600" dirty="0"/>
          </a:p>
          <a:p>
            <a:pPr lvl="2"/>
            <a:r>
              <a:rPr lang="en-AU" sz="3600" dirty="0"/>
              <a:t>Support large classes</a:t>
            </a:r>
            <a:endParaRPr lang="en-US" sz="3600" dirty="0"/>
          </a:p>
          <a:p>
            <a:pPr lvl="2"/>
            <a:r>
              <a:rPr lang="en-AU" sz="3600" dirty="0"/>
              <a:t>Utilize class time more efficiently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7AE-AB18-A64F-B21D-5ADF689B31A2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</p:spTree>
    <p:extLst>
      <p:ext uri="{BB962C8B-B14F-4D97-AF65-F5344CB8AC3E}">
        <p14:creationId xmlns:p14="http://schemas.microsoft.com/office/powerpoint/2010/main" val="217887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2090D-ECD6-4E29-A22A-94A1AF30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299E7-16F7-42CE-A581-19FCF267C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44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4AFB6-979D-4F3C-8BD8-CF4D9119C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1FC-CBFB-DF41-BB48-68161CE0D578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DAE9F8-F243-4333-A06A-DB7740219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3F0966D-4212-48DD-B33C-8E2E273485BE}"/>
              </a:ext>
            </a:extLst>
          </p:cNvPr>
          <p:cNvSpPr/>
          <p:nvPr/>
        </p:nvSpPr>
        <p:spPr>
          <a:xfrm>
            <a:off x="8383442" y="506775"/>
            <a:ext cx="3722914" cy="2133600"/>
          </a:xfrm>
          <a:prstGeom prst="cloudCallout">
            <a:avLst>
              <a:gd name="adj1" fmla="val -45614"/>
              <a:gd name="adj2" fmla="val 12155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Learners are now ready to start practicing with the simulations!</a:t>
            </a:r>
          </a:p>
        </p:txBody>
      </p:sp>
    </p:spTree>
    <p:extLst>
      <p:ext uri="{BB962C8B-B14F-4D97-AF65-F5344CB8AC3E}">
        <p14:creationId xmlns:p14="http://schemas.microsoft.com/office/powerpoint/2010/main" val="13384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E2F5EF-3C65-4DC6-A345-1F6CF6263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8" y="0"/>
            <a:ext cx="2067612" cy="10431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CFA4D2-D5EB-4AFB-9DBD-8E346FE4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Simulation</a:t>
            </a:r>
          </a:p>
        </p:txBody>
      </p:sp>
    </p:spTree>
    <p:extLst>
      <p:ext uri="{BB962C8B-B14F-4D97-AF65-F5344CB8AC3E}">
        <p14:creationId xmlns:p14="http://schemas.microsoft.com/office/powerpoint/2010/main" val="37705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1E91A-18E9-4CA0-A1C1-5F757271E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0C2F0F-AEC0-4E4D-BA83-9FD9D99AC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BC848CF-B9A4-4E30-9632-6BF286884B7D}"/>
              </a:ext>
            </a:extLst>
          </p:cNvPr>
          <p:cNvSpPr/>
          <p:nvPr/>
        </p:nvSpPr>
        <p:spPr>
          <a:xfrm>
            <a:off x="380719" y="1395662"/>
            <a:ext cx="2726038" cy="1799230"/>
          </a:xfrm>
          <a:prstGeom prst="cloudCallout">
            <a:avLst>
              <a:gd name="adj1" fmla="val 71572"/>
              <a:gd name="adj2" fmla="val 844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Introduction to the characters in the simulation</a:t>
            </a:r>
          </a:p>
        </p:txBody>
      </p:sp>
    </p:spTree>
    <p:extLst>
      <p:ext uri="{BB962C8B-B14F-4D97-AF65-F5344CB8AC3E}">
        <p14:creationId xmlns:p14="http://schemas.microsoft.com/office/powerpoint/2010/main" val="37385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B46ED9-84A8-46FD-8C1F-D48A71C9B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C94F130-B6B6-49F7-BA8E-E12845CE44CC}"/>
              </a:ext>
            </a:extLst>
          </p:cNvPr>
          <p:cNvSpPr/>
          <p:nvPr/>
        </p:nvSpPr>
        <p:spPr>
          <a:xfrm>
            <a:off x="819655" y="2630596"/>
            <a:ext cx="3197013" cy="2311489"/>
          </a:xfrm>
          <a:prstGeom prst="cloudCallout">
            <a:avLst>
              <a:gd name="adj1" fmla="val 79785"/>
              <a:gd name="adj2" fmla="val -7734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Simulation loading.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Loading time depends on bandwidth</a:t>
            </a:r>
          </a:p>
        </p:txBody>
      </p:sp>
    </p:spTree>
    <p:extLst>
      <p:ext uri="{BB962C8B-B14F-4D97-AF65-F5344CB8AC3E}">
        <p14:creationId xmlns:p14="http://schemas.microsoft.com/office/powerpoint/2010/main" val="40307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171CF55E-2FCA-4D65-8786-2C82FAD33F33}"/>
              </a:ext>
            </a:extLst>
          </p:cNvPr>
          <p:cNvSpPr/>
          <p:nvPr/>
        </p:nvSpPr>
        <p:spPr>
          <a:xfrm>
            <a:off x="223933" y="816726"/>
            <a:ext cx="2820201" cy="1944305"/>
          </a:xfrm>
          <a:prstGeom prst="cloudCallout">
            <a:avLst>
              <a:gd name="adj1" fmla="val 88553"/>
              <a:gd name="adj2" fmla="val 8895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Simulation starts with an introduction to the objectives</a:t>
            </a:r>
          </a:p>
        </p:txBody>
      </p:sp>
    </p:spTree>
    <p:extLst>
      <p:ext uri="{BB962C8B-B14F-4D97-AF65-F5344CB8AC3E}">
        <p14:creationId xmlns:p14="http://schemas.microsoft.com/office/powerpoint/2010/main" val="41944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21BCDBA-F4E5-4414-BB87-A0E59453080D}"/>
              </a:ext>
            </a:extLst>
          </p:cNvPr>
          <p:cNvSpPr/>
          <p:nvPr/>
        </p:nvSpPr>
        <p:spPr>
          <a:xfrm>
            <a:off x="8816844" y="1848226"/>
            <a:ext cx="2870199" cy="2365854"/>
          </a:xfrm>
          <a:prstGeom prst="cloudCallout">
            <a:avLst>
              <a:gd name="adj1" fmla="val -25204"/>
              <a:gd name="adj2" fmla="val 774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GREEN</a:t>
            </a:r>
            <a:r>
              <a:rPr lang="en-US" b="1" dirty="0">
                <a:solidFill>
                  <a:schemeClr val="tx1"/>
                </a:solidFill>
              </a:rPr>
              <a:t> around circle means that the system is recording the learner’s response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64EAD19-996B-4299-B74C-C8F4951AE21E}"/>
              </a:ext>
            </a:extLst>
          </p:cNvPr>
          <p:cNvSpPr/>
          <p:nvPr/>
        </p:nvSpPr>
        <p:spPr>
          <a:xfrm>
            <a:off x="373182" y="1208950"/>
            <a:ext cx="2637322" cy="1607419"/>
          </a:xfrm>
          <a:prstGeom prst="cloudCallout">
            <a:avLst>
              <a:gd name="adj1" fmla="val 86845"/>
              <a:gd name="adj2" fmla="val 2148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Character greets learner. Learner responds</a:t>
            </a:r>
          </a:p>
        </p:txBody>
      </p:sp>
    </p:spTree>
    <p:extLst>
      <p:ext uri="{BB962C8B-B14F-4D97-AF65-F5344CB8AC3E}">
        <p14:creationId xmlns:p14="http://schemas.microsoft.com/office/powerpoint/2010/main" val="355161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31D03DD-2BD3-49EB-AF0E-CDD3B341B11B}"/>
              </a:ext>
            </a:extLst>
          </p:cNvPr>
          <p:cNvSpPr/>
          <p:nvPr/>
        </p:nvSpPr>
        <p:spPr>
          <a:xfrm>
            <a:off x="8604062" y="3366966"/>
            <a:ext cx="2851931" cy="1870331"/>
          </a:xfrm>
          <a:prstGeom prst="cloudCallout">
            <a:avLst>
              <a:gd name="adj1" fmla="val -55505"/>
              <a:gd name="adj2" fmla="val -586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Guides learners to suggested  questions or statements </a:t>
            </a:r>
          </a:p>
        </p:txBody>
      </p:sp>
    </p:spTree>
    <p:extLst>
      <p:ext uri="{BB962C8B-B14F-4D97-AF65-F5344CB8AC3E}">
        <p14:creationId xmlns:p14="http://schemas.microsoft.com/office/powerpoint/2010/main" val="394164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025" y="494755"/>
            <a:ext cx="10515600" cy="427809"/>
          </a:xfrm>
        </p:spPr>
        <p:txBody>
          <a:bodyPr>
            <a:noAutofit/>
          </a:bodyPr>
          <a:lstStyle/>
          <a:p>
            <a:r>
              <a:rPr lang="en-AU" sz="3200" b="1" dirty="0"/>
              <a:t>Case Study at UVM Campus Toluca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235879"/>
            <a:ext cx="5913968" cy="5302082"/>
          </a:xfrm>
        </p:spPr>
        <p:txBody>
          <a:bodyPr>
            <a:normAutofit fontScale="92500" lnSpcReduction="10000"/>
          </a:bodyPr>
          <a:lstStyle/>
          <a:p>
            <a:r>
              <a:rPr lang="en-AU" dirty="0">
                <a:solidFill>
                  <a:schemeClr val="tx1"/>
                </a:solidFill>
              </a:rPr>
              <a:t>Students using Alelo Enskill at UVM, a Laureate institution in Mexico, developed greater proficiency and self-confidence in English communication.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</a:pPr>
            <a:r>
              <a:rPr lang="en-AU" dirty="0"/>
              <a:t>“</a:t>
            </a:r>
            <a:r>
              <a:rPr lang="en-US" dirty="0"/>
              <a:t>It helps me to improve my classes and also it makes my classes very very short and very very communicative.”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“If you want your students to have more self-confidence, Alelo is going to be your best option.”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“When I was a kid I wish I had this kind of platform because it helps in confidence.”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635927" y="6291227"/>
            <a:ext cx="496278" cy="404614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elton_name_upda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9048" y="1958010"/>
            <a:ext cx="5367554" cy="301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8DE8FC9-DE1C-4A0D-A698-9EB572379E26}"/>
              </a:ext>
            </a:extLst>
          </p:cNvPr>
          <p:cNvSpPr/>
          <p:nvPr/>
        </p:nvSpPr>
        <p:spPr>
          <a:xfrm>
            <a:off x="5956041" y="2433114"/>
            <a:ext cx="6161797" cy="2281019"/>
          </a:xfrm>
          <a:prstGeom prst="cloudCallout">
            <a:avLst>
              <a:gd name="adj1" fmla="val -63101"/>
              <a:gd name="adj2" fmla="val 604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If the learner asks a question or makes a statement the system does not understand, the avatar responds with: “ I’m sorry, I didn’t understand that.”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12B6D7A-F4F8-42FF-9349-14B933C21955}"/>
              </a:ext>
            </a:extLst>
          </p:cNvPr>
          <p:cNvSpPr/>
          <p:nvPr/>
        </p:nvSpPr>
        <p:spPr>
          <a:xfrm>
            <a:off x="357418" y="4321045"/>
            <a:ext cx="2470590" cy="1799836"/>
          </a:xfrm>
          <a:prstGeom prst="cloudCallout">
            <a:avLst>
              <a:gd name="adj1" fmla="val 65903"/>
              <a:gd name="adj2" fmla="val -655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Transcript of conversation between learner and avatar</a:t>
            </a:r>
          </a:p>
        </p:txBody>
      </p:sp>
    </p:spTree>
    <p:extLst>
      <p:ext uri="{BB962C8B-B14F-4D97-AF65-F5344CB8AC3E}">
        <p14:creationId xmlns:p14="http://schemas.microsoft.com/office/powerpoint/2010/main" val="136261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D7F0F25-97DF-4EDF-A9AA-F76558BD75B1}"/>
              </a:ext>
            </a:extLst>
          </p:cNvPr>
          <p:cNvSpPr/>
          <p:nvPr/>
        </p:nvSpPr>
        <p:spPr>
          <a:xfrm>
            <a:off x="9132032" y="2977795"/>
            <a:ext cx="2667000" cy="3310466"/>
          </a:xfrm>
          <a:prstGeom prst="cloudCallout">
            <a:avLst>
              <a:gd name="adj1" fmla="val -67412"/>
              <a:gd name="adj2" fmla="val -4810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Suggestions of questions or statements.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Lower level learners can use these suggestions to complete the simulation</a:t>
            </a:r>
          </a:p>
        </p:txBody>
      </p:sp>
    </p:spTree>
    <p:extLst>
      <p:ext uri="{BB962C8B-B14F-4D97-AF65-F5344CB8AC3E}">
        <p14:creationId xmlns:p14="http://schemas.microsoft.com/office/powerpoint/2010/main" val="7809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1FC55C8-894E-4215-8A95-D84D6491EAB4}"/>
              </a:ext>
            </a:extLst>
          </p:cNvPr>
          <p:cNvSpPr/>
          <p:nvPr/>
        </p:nvSpPr>
        <p:spPr>
          <a:xfrm>
            <a:off x="279133" y="1068404"/>
            <a:ext cx="2685447" cy="2088682"/>
          </a:xfrm>
          <a:prstGeom prst="cloudCallout">
            <a:avLst>
              <a:gd name="adj1" fmla="val 92529"/>
              <a:gd name="adj2" fmla="val -41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Learners receive feedback of performance after completing the simulation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65D0B52-FF68-47F1-A4C3-3DC3BBA711E9}"/>
              </a:ext>
            </a:extLst>
          </p:cNvPr>
          <p:cNvSpPr/>
          <p:nvPr/>
        </p:nvSpPr>
        <p:spPr>
          <a:xfrm>
            <a:off x="9337922" y="1945455"/>
            <a:ext cx="2589196" cy="1631482"/>
          </a:xfrm>
          <a:prstGeom prst="cloudCallout">
            <a:avLst>
              <a:gd name="adj1" fmla="val -187376"/>
              <a:gd name="adj2" fmla="val 3300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Performance metrics</a:t>
            </a:r>
          </a:p>
        </p:txBody>
      </p:sp>
    </p:spTree>
    <p:extLst>
      <p:ext uri="{BB962C8B-B14F-4D97-AF65-F5344CB8AC3E}">
        <p14:creationId xmlns:p14="http://schemas.microsoft.com/office/powerpoint/2010/main" val="71302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CFB7-97D8-4CB8-938F-126D978D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517"/>
            <a:ext cx="10515600" cy="1325563"/>
          </a:xfrm>
        </p:spPr>
        <p:txBody>
          <a:bodyPr/>
          <a:lstStyle/>
          <a:p>
            <a:r>
              <a:rPr lang="en-US" b="1" dirty="0"/>
              <a:t>          Performance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B0DD8-9342-4DAC-9393-F3635F218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400" dirty="0"/>
              <a:t>Time spent</a:t>
            </a:r>
          </a:p>
          <a:p>
            <a:r>
              <a:rPr lang="en-US" sz="4400" dirty="0"/>
              <a:t>Objectives completed</a:t>
            </a:r>
          </a:p>
          <a:p>
            <a:r>
              <a:rPr lang="en-US" sz="4400" dirty="0"/>
              <a:t>Conversational turns per minute</a:t>
            </a:r>
          </a:p>
          <a:p>
            <a:pPr lvl="1"/>
            <a:r>
              <a:rPr lang="en-US" sz="3600" dirty="0"/>
              <a:t>Other factors being equal, a higher score indicates greater fluency</a:t>
            </a:r>
          </a:p>
          <a:p>
            <a:r>
              <a:rPr lang="en-US" sz="4400" dirty="0"/>
              <a:t>Mastery score</a:t>
            </a:r>
          </a:p>
          <a:p>
            <a:pPr lvl="1"/>
            <a:r>
              <a:rPr lang="en-US" dirty="0"/>
              <a:t>Based on objectives completed and turns per minute</a:t>
            </a:r>
          </a:p>
          <a:p>
            <a:pPr lvl="1"/>
            <a:r>
              <a:rPr lang="en-US" dirty="0"/>
              <a:t>Normalized to 100% based on performance of all students at this level</a:t>
            </a:r>
          </a:p>
          <a:p>
            <a:r>
              <a:rPr lang="en-US" dirty="0"/>
              <a:t>Encourage students to keep practicing to improve their score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52CC-C578-3148-BFBA-74772DD6BC8A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</p:spTree>
    <p:extLst>
      <p:ext uri="{BB962C8B-B14F-4D97-AF65-F5344CB8AC3E}">
        <p14:creationId xmlns:p14="http://schemas.microsoft.com/office/powerpoint/2010/main" val="34380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7473821" y="1156996"/>
            <a:ext cx="4544008" cy="1950098"/>
          </a:xfrm>
          <a:prstGeom prst="cloudCallout">
            <a:avLst>
              <a:gd name="adj1" fmla="val 20645"/>
              <a:gd name="adj2" fmla="val -886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Performance dashboard</a:t>
            </a:r>
          </a:p>
        </p:txBody>
      </p:sp>
    </p:spTree>
    <p:extLst>
      <p:ext uri="{BB962C8B-B14F-4D97-AF65-F5344CB8AC3E}">
        <p14:creationId xmlns:p14="http://schemas.microsoft.com/office/powerpoint/2010/main" val="3348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65D0B52-FF68-47F1-A4C3-3DC3BBA711E9}"/>
              </a:ext>
            </a:extLst>
          </p:cNvPr>
          <p:cNvSpPr/>
          <p:nvPr/>
        </p:nvSpPr>
        <p:spPr>
          <a:xfrm>
            <a:off x="6052784" y="3666842"/>
            <a:ext cx="3571720" cy="2263550"/>
          </a:xfrm>
          <a:prstGeom prst="cloudCallout">
            <a:avLst>
              <a:gd name="adj1" fmla="val -45094"/>
              <a:gd name="adj2" fmla="val -1040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Number of times learner attempted and completed each simulation; </a:t>
            </a:r>
            <a:r>
              <a:rPr lang="en-US" b="1" dirty="0">
                <a:solidFill>
                  <a:srgbClr val="008000"/>
                </a:solidFill>
              </a:rPr>
              <a:t>✓</a:t>
            </a:r>
            <a:r>
              <a:rPr lang="en-US" b="1" dirty="0">
                <a:solidFill>
                  <a:schemeClr val="tx1"/>
                </a:solidFill>
              </a:rPr>
              <a:t> means all objectives were met at least once</a:t>
            </a:r>
          </a:p>
        </p:txBody>
      </p:sp>
    </p:spTree>
    <p:extLst>
      <p:ext uri="{BB962C8B-B14F-4D97-AF65-F5344CB8AC3E}">
        <p14:creationId xmlns:p14="http://schemas.microsoft.com/office/powerpoint/2010/main" val="15849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65D0B52-FF68-47F1-A4C3-3DC3BBA711E9}"/>
              </a:ext>
            </a:extLst>
          </p:cNvPr>
          <p:cNvSpPr/>
          <p:nvPr/>
        </p:nvSpPr>
        <p:spPr>
          <a:xfrm>
            <a:off x="8214886" y="4013219"/>
            <a:ext cx="3571720" cy="2263550"/>
          </a:xfrm>
          <a:prstGeom prst="cloudCallout">
            <a:avLst>
              <a:gd name="adj1" fmla="val -45094"/>
              <a:gd name="adj2" fmla="val -1040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Performance on each attempt</a:t>
            </a:r>
          </a:p>
        </p:txBody>
      </p:sp>
    </p:spTree>
    <p:extLst>
      <p:ext uri="{BB962C8B-B14F-4D97-AF65-F5344CB8AC3E}">
        <p14:creationId xmlns:p14="http://schemas.microsoft.com/office/powerpoint/2010/main" val="371461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65D0B52-FF68-47F1-A4C3-3DC3BBA711E9}"/>
              </a:ext>
            </a:extLst>
          </p:cNvPr>
          <p:cNvSpPr/>
          <p:nvPr/>
        </p:nvSpPr>
        <p:spPr>
          <a:xfrm>
            <a:off x="9243461" y="1797518"/>
            <a:ext cx="2589196" cy="1631482"/>
          </a:xfrm>
          <a:prstGeom prst="cloudCallout">
            <a:avLst>
              <a:gd name="adj1" fmla="val -187376"/>
              <a:gd name="adj2" fmla="val 3300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Green</a:t>
            </a:r>
            <a:r>
              <a:rPr lang="en-US" b="1" dirty="0">
                <a:solidFill>
                  <a:schemeClr val="tx1"/>
                </a:solidFill>
              </a:rPr>
              <a:t> indicates successful completion of an objective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1FC55C8-894E-4215-8A95-D84D6491EAB4}"/>
              </a:ext>
            </a:extLst>
          </p:cNvPr>
          <p:cNvSpPr/>
          <p:nvPr/>
        </p:nvSpPr>
        <p:spPr>
          <a:xfrm>
            <a:off x="279133" y="1068404"/>
            <a:ext cx="2685447" cy="2088682"/>
          </a:xfrm>
          <a:prstGeom prst="cloudCallout">
            <a:avLst>
              <a:gd name="adj1" fmla="val 92529"/>
              <a:gd name="adj2" fmla="val -41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Learners receive feedback of performance after completing the simulation</a:t>
            </a:r>
          </a:p>
        </p:txBody>
      </p:sp>
    </p:spTree>
    <p:extLst>
      <p:ext uri="{BB962C8B-B14F-4D97-AF65-F5344CB8AC3E}">
        <p14:creationId xmlns:p14="http://schemas.microsoft.com/office/powerpoint/2010/main" val="21997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F157E01-496F-4565-BCBB-4CF9EDF6826F}"/>
              </a:ext>
            </a:extLst>
          </p:cNvPr>
          <p:cNvSpPr/>
          <p:nvPr/>
        </p:nvSpPr>
        <p:spPr>
          <a:xfrm>
            <a:off x="9210411" y="1363554"/>
            <a:ext cx="2589196" cy="1631482"/>
          </a:xfrm>
          <a:prstGeom prst="cloudCallout">
            <a:avLst>
              <a:gd name="adj1" fmla="val -83148"/>
              <a:gd name="adj2" fmla="val 493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RED </a:t>
            </a:r>
            <a:r>
              <a:rPr lang="en-US" b="1" dirty="0">
                <a:solidFill>
                  <a:schemeClr val="tx1"/>
                </a:solidFill>
              </a:rPr>
              <a:t>indicates unsuccessful completion of an objective</a:t>
            </a:r>
          </a:p>
        </p:txBody>
      </p:sp>
    </p:spTree>
    <p:extLst>
      <p:ext uri="{BB962C8B-B14F-4D97-AF65-F5344CB8AC3E}">
        <p14:creationId xmlns:p14="http://schemas.microsoft.com/office/powerpoint/2010/main" val="24166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A88A4FDF-1749-4DFA-9C79-9A6643E05433}"/>
              </a:ext>
            </a:extLst>
          </p:cNvPr>
          <p:cNvSpPr/>
          <p:nvPr/>
        </p:nvSpPr>
        <p:spPr>
          <a:xfrm>
            <a:off x="8797491" y="3887500"/>
            <a:ext cx="2897204" cy="2492943"/>
          </a:xfrm>
          <a:prstGeom prst="cloudCallout">
            <a:avLst>
              <a:gd name="adj1" fmla="val -149307"/>
              <a:gd name="adj2" fmla="val -249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Learners have a choice of whether to try the simulation again or go to the practice exercises</a:t>
            </a:r>
          </a:p>
        </p:txBody>
      </p:sp>
    </p:spTree>
    <p:extLst>
      <p:ext uri="{BB962C8B-B14F-4D97-AF65-F5344CB8AC3E}">
        <p14:creationId xmlns:p14="http://schemas.microsoft.com/office/powerpoint/2010/main" val="42909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025" y="494755"/>
            <a:ext cx="10515600" cy="427809"/>
          </a:xfrm>
        </p:spPr>
        <p:txBody>
          <a:bodyPr>
            <a:noAutofit/>
          </a:bodyPr>
          <a:lstStyle/>
          <a:p>
            <a:r>
              <a:rPr lang="en-AU" sz="3200" b="1" dirty="0"/>
              <a:t>UVM Campus Toluca training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635927" y="6291227"/>
            <a:ext cx="496278" cy="404614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 descr="2019-09-13 18.33.55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25536"/>
          <a:stretch/>
        </p:blipFill>
        <p:spPr>
          <a:xfrm>
            <a:off x="859185" y="3965270"/>
            <a:ext cx="5603369" cy="2668643"/>
          </a:xfrm>
          <a:prstGeom prst="rect">
            <a:avLst/>
          </a:prstGeom>
        </p:spPr>
      </p:pic>
      <p:pic>
        <p:nvPicPr>
          <p:cNvPr id="9" name="Picture 8" descr="2019-09-13 18.33.5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27" y="1195130"/>
            <a:ext cx="4754252" cy="2674267"/>
          </a:xfrm>
          <a:prstGeom prst="rect">
            <a:avLst/>
          </a:prstGeom>
        </p:spPr>
      </p:pic>
      <p:pic>
        <p:nvPicPr>
          <p:cNvPr id="10" name="Picture 9" descr="2019-09-13 18.33.48-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24105"/>
          <a:stretch/>
        </p:blipFill>
        <p:spPr>
          <a:xfrm>
            <a:off x="821827" y="1231362"/>
            <a:ext cx="5640162" cy="2559445"/>
          </a:xfrm>
          <a:prstGeom prst="rect">
            <a:avLst/>
          </a:prstGeom>
        </p:spPr>
      </p:pic>
      <p:pic>
        <p:nvPicPr>
          <p:cNvPr id="11" name="Picture 10" descr="2019-09-13 18.34.39-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t="16610" r="14005" b="13955"/>
          <a:stretch/>
        </p:blipFill>
        <p:spPr>
          <a:xfrm>
            <a:off x="7564550" y="3996398"/>
            <a:ext cx="3193921" cy="25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6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5B78-2CE7-477D-BF26-D8FD385E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56A25-E701-432E-8CDE-B3A2B4E92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8" y="0"/>
            <a:ext cx="2067612" cy="10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222E1F1-F5B1-43E2-9169-5C953CBD291B}"/>
              </a:ext>
            </a:extLst>
          </p:cNvPr>
          <p:cNvSpPr/>
          <p:nvPr/>
        </p:nvSpPr>
        <p:spPr>
          <a:xfrm>
            <a:off x="5283458" y="2263965"/>
            <a:ext cx="3580598" cy="2743200"/>
          </a:xfrm>
          <a:prstGeom prst="cloudCallout">
            <a:avLst>
              <a:gd name="adj1" fmla="val 64703"/>
              <a:gd name="adj2" fmla="val -7502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Learners are given practice in objectives and language that require improvement based on performance in the simulation</a:t>
            </a:r>
          </a:p>
        </p:txBody>
      </p:sp>
    </p:spTree>
    <p:extLst>
      <p:ext uri="{BB962C8B-B14F-4D97-AF65-F5344CB8AC3E}">
        <p14:creationId xmlns:p14="http://schemas.microsoft.com/office/powerpoint/2010/main" val="344874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6B44AAE-5738-488B-9202-C34CE2F41FAA}"/>
              </a:ext>
            </a:extLst>
          </p:cNvPr>
          <p:cNvSpPr/>
          <p:nvPr/>
        </p:nvSpPr>
        <p:spPr>
          <a:xfrm>
            <a:off x="9246213" y="1745942"/>
            <a:ext cx="2333056" cy="2098129"/>
          </a:xfrm>
          <a:prstGeom prst="cloudCallout">
            <a:avLst>
              <a:gd name="adj1" fmla="val -146975"/>
              <a:gd name="adj2" fmla="val -8590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Learners practice speaking, listening and reading skills</a:t>
            </a:r>
          </a:p>
        </p:txBody>
      </p:sp>
    </p:spTree>
    <p:extLst>
      <p:ext uri="{BB962C8B-B14F-4D97-AF65-F5344CB8AC3E}">
        <p14:creationId xmlns:p14="http://schemas.microsoft.com/office/powerpoint/2010/main" val="5372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5A676217-08FA-4578-9EBA-BA0EF3534DD8}"/>
              </a:ext>
            </a:extLst>
          </p:cNvPr>
          <p:cNvSpPr/>
          <p:nvPr/>
        </p:nvSpPr>
        <p:spPr>
          <a:xfrm>
            <a:off x="9602804" y="1525604"/>
            <a:ext cx="2589196" cy="1631482"/>
          </a:xfrm>
          <a:prstGeom prst="cloudCallout">
            <a:avLst>
              <a:gd name="adj1" fmla="val -130293"/>
              <a:gd name="adj2" fmla="val -839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Another example of an exercise type</a:t>
            </a:r>
          </a:p>
        </p:txBody>
      </p:sp>
    </p:spTree>
    <p:extLst>
      <p:ext uri="{BB962C8B-B14F-4D97-AF65-F5344CB8AC3E}">
        <p14:creationId xmlns:p14="http://schemas.microsoft.com/office/powerpoint/2010/main" val="3375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DEECB530-ECA1-4B8F-9E93-D23E7F84D814}"/>
              </a:ext>
            </a:extLst>
          </p:cNvPr>
          <p:cNvSpPr/>
          <p:nvPr/>
        </p:nvSpPr>
        <p:spPr>
          <a:xfrm>
            <a:off x="8277726" y="1525602"/>
            <a:ext cx="3554931" cy="1833613"/>
          </a:xfrm>
          <a:prstGeom prst="cloudCallout">
            <a:avLst>
              <a:gd name="adj1" fmla="val -160979"/>
              <a:gd name="adj2" fmla="val 5743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Learners receive automatic feedback on whether an exercise is correctly completed</a:t>
            </a:r>
          </a:p>
        </p:txBody>
      </p:sp>
    </p:spTree>
    <p:extLst>
      <p:ext uri="{BB962C8B-B14F-4D97-AF65-F5344CB8AC3E}">
        <p14:creationId xmlns:p14="http://schemas.microsoft.com/office/powerpoint/2010/main" val="17356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3E6688F-CE19-4284-A469-8AE8D6C33859}"/>
              </a:ext>
            </a:extLst>
          </p:cNvPr>
          <p:cNvSpPr/>
          <p:nvPr/>
        </p:nvSpPr>
        <p:spPr>
          <a:xfrm>
            <a:off x="6154615" y="3429000"/>
            <a:ext cx="2589196" cy="1631482"/>
          </a:xfrm>
          <a:prstGeom prst="cloudCallout">
            <a:avLst>
              <a:gd name="adj1" fmla="val 57378"/>
              <a:gd name="adj2" fmla="val -9982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Some exercises require learners to listen and respond</a:t>
            </a:r>
          </a:p>
        </p:txBody>
      </p:sp>
    </p:spTree>
    <p:extLst>
      <p:ext uri="{BB962C8B-B14F-4D97-AF65-F5344CB8AC3E}">
        <p14:creationId xmlns:p14="http://schemas.microsoft.com/office/powerpoint/2010/main" val="33269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FBD47EB3-84B0-4820-9BB6-F7E6B7825ADB}"/>
              </a:ext>
            </a:extLst>
          </p:cNvPr>
          <p:cNvSpPr/>
          <p:nvPr/>
        </p:nvSpPr>
        <p:spPr>
          <a:xfrm>
            <a:off x="9212035" y="1797518"/>
            <a:ext cx="2589196" cy="1631482"/>
          </a:xfrm>
          <a:prstGeom prst="cloudCallout">
            <a:avLst>
              <a:gd name="adj1" fmla="val -70325"/>
              <a:gd name="adj2" fmla="val 1049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Learning reminders are provided</a:t>
            </a:r>
          </a:p>
        </p:txBody>
      </p:sp>
    </p:spTree>
    <p:extLst>
      <p:ext uri="{BB962C8B-B14F-4D97-AF65-F5344CB8AC3E}">
        <p14:creationId xmlns:p14="http://schemas.microsoft.com/office/powerpoint/2010/main" val="4169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59F7CD1E-511B-4070-9B26-B987CA1C8F5F}"/>
              </a:ext>
            </a:extLst>
          </p:cNvPr>
          <p:cNvSpPr/>
          <p:nvPr/>
        </p:nvSpPr>
        <p:spPr>
          <a:xfrm>
            <a:off x="8383604" y="2945331"/>
            <a:ext cx="3359217" cy="2695073"/>
          </a:xfrm>
          <a:prstGeom prst="cloudCallout">
            <a:avLst>
              <a:gd name="adj1" fmla="val -107917"/>
              <a:gd name="adj2" fmla="val -503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Learners can try the simulation again. Number of tries is not limited and the use of different language is  not restricted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89C9038-3185-4E45-B9C7-E01B6ABF5EF3}"/>
              </a:ext>
            </a:extLst>
          </p:cNvPr>
          <p:cNvSpPr/>
          <p:nvPr/>
        </p:nvSpPr>
        <p:spPr>
          <a:xfrm>
            <a:off x="449179" y="3034231"/>
            <a:ext cx="3359217" cy="2695073"/>
          </a:xfrm>
          <a:prstGeom prst="cloudCallout">
            <a:avLst>
              <a:gd name="adj1" fmla="val 88125"/>
              <a:gd name="adj2" fmla="val -541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As students become more comfortable with a simulation, they should be encouraged to try new language</a:t>
            </a:r>
          </a:p>
        </p:txBody>
      </p:sp>
    </p:spTree>
    <p:extLst>
      <p:ext uri="{BB962C8B-B14F-4D97-AF65-F5344CB8AC3E}">
        <p14:creationId xmlns:p14="http://schemas.microsoft.com/office/powerpoint/2010/main" val="19174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529FE-8A7E-4745-98BB-1003A53CC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8" y="0"/>
            <a:ext cx="2067612" cy="10431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BB1ADC-6002-46A5-92FD-B88A95426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in the classroom</a:t>
            </a:r>
          </a:p>
        </p:txBody>
      </p:sp>
    </p:spTree>
    <p:extLst>
      <p:ext uri="{BB962C8B-B14F-4D97-AF65-F5344CB8AC3E}">
        <p14:creationId xmlns:p14="http://schemas.microsoft.com/office/powerpoint/2010/main" val="167285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4E660-939A-408D-86D7-3E653173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423" y="705786"/>
            <a:ext cx="10515600" cy="111405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Simulations aligned with CEFR Can Do Statements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97F916-F071-4080-AE92-040F3574AA62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51942264"/>
              </p:ext>
            </p:extLst>
          </p:nvPr>
        </p:nvGraphicFramePr>
        <p:xfrm>
          <a:off x="367555" y="1577788"/>
          <a:ext cx="10986246" cy="6668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2082">
                  <a:extLst>
                    <a:ext uri="{9D8B030D-6E8A-4147-A177-3AD203B41FA5}">
                      <a16:colId xmlns:a16="http://schemas.microsoft.com/office/drawing/2014/main" val="819636958"/>
                    </a:ext>
                  </a:extLst>
                </a:gridCol>
                <a:gridCol w="3662082">
                  <a:extLst>
                    <a:ext uri="{9D8B030D-6E8A-4147-A177-3AD203B41FA5}">
                      <a16:colId xmlns:a16="http://schemas.microsoft.com/office/drawing/2014/main" val="1975368468"/>
                    </a:ext>
                  </a:extLst>
                </a:gridCol>
                <a:gridCol w="3662082">
                  <a:extLst>
                    <a:ext uri="{9D8B030D-6E8A-4147-A177-3AD203B41FA5}">
                      <a16:colId xmlns:a16="http://schemas.microsoft.com/office/drawing/2014/main" val="787268212"/>
                    </a:ext>
                  </a:extLst>
                </a:gridCol>
              </a:tblGrid>
              <a:tr h="1248529">
                <a:tc>
                  <a:txBody>
                    <a:bodyPr/>
                    <a:lstStyle/>
                    <a:p>
                      <a:pPr marL="0" marR="0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Helping Owen Plan a Party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35" marR="35635" marT="35635" marB="3563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555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Students can: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indicate time by such phrases as ”next week”, ”last Friday”, ”in November”, ”three o’ clock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ask people questions about where they live, people they know, things they have, etc. and answer questions 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ask simply for directions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 understand simple directions 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can use and understand simple numbers in everyday conversations 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describe what I like and what I don’t like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35" marR="35635" marT="35635" marB="3563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"On Sunday. I want everyone to arrive at 6:30 PM."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"Do you have music?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“Where is the party?”</a:t>
                      </a:r>
                    </a:p>
                    <a:p>
                      <a:pPr marL="742950" marR="0" lvl="1" indent="-28575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914400" algn="l"/>
                        </a:tabLst>
                      </a:pPr>
                      <a:r>
                        <a:rPr lang="en-US" sz="1100" dirty="0">
                          <a:effectLst/>
                        </a:rPr>
                        <a:t>"It's on the corner of Elm and 13th Street."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“We can take a bus.”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“It costs $10.”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</a:rPr>
                        <a:t>“I like pizza.”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35" marR="35635" marT="35635" marB="35635"/>
                </a:tc>
                <a:extLst>
                  <a:ext uri="{0D108BD9-81ED-4DB2-BD59-A6C34878D82A}">
                    <a16:rowId xmlns:a16="http://schemas.microsoft.com/office/drawing/2014/main" val="1367873645"/>
                  </a:ext>
                </a:extLst>
              </a:tr>
              <a:tr h="18013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School Newspaper Interviews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35" marR="35635" marT="35635" marB="3563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ts val="1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Students can: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use basic greeting and leave taking expressions</a:t>
                      </a:r>
                    </a:p>
                    <a:p>
                      <a:pPr marL="342900" marR="0" lvl="0" indent="-342900" fontAlgn="base">
                        <a:lnSpc>
                          <a:spcPts val="1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ask and answer (simple personal) questions, like "What’s your name?", "How old are you?".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ask and answer simple questions and respond to simple statements on familiar topics </a:t>
                      </a:r>
                    </a:p>
                    <a:p>
                      <a:pPr marL="342900" marR="0" lvl="0" indent="-342900" fontAlgn="base">
                        <a:lnSpc>
                          <a:spcPts val="1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indicate time by such phrases as ”next week”, ”last Friday”, ”in November”, ”three o’ clock”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35" marR="35635" marT="35635" marB="3563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en-US" sz="1400" dirty="0">
                        <a:effectLst/>
                      </a:endParaRP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en-US" sz="1400" dirty="0">
                        <a:effectLst/>
                      </a:endParaRP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"Hello, how are you?"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“My name is Will.”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What kind of sports do you play?</a:t>
                      </a: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On Saturday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35" marR="35635" marT="35635" marB="35635"/>
                </a:tc>
                <a:extLst>
                  <a:ext uri="{0D108BD9-81ED-4DB2-BD59-A6C34878D82A}">
                    <a16:rowId xmlns:a16="http://schemas.microsoft.com/office/drawing/2014/main" val="1313437339"/>
                  </a:ext>
                </a:extLst>
              </a:tr>
              <a:tr h="876709">
                <a:tc>
                  <a:txBody>
                    <a:bodyPr/>
                    <a:lstStyle/>
                    <a:p>
                      <a:pPr marL="0" marR="0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Class Interview with Lily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35" marR="35635" marT="35635" marB="3563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Students can: 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700" dirty="0">
                          <a:effectLst/>
                        </a:rPr>
                        <a:t>ask how people are.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700" dirty="0">
                          <a:effectLst/>
                        </a:rPr>
                        <a:t>On the phone provide basic, prepared information, e.g. my name, address, telephone number, my request.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700" dirty="0">
                          <a:effectLst/>
                        </a:rPr>
                        <a:t>give personal information (address, telephone number, nationality, age, family, and hobbies)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35" marR="35635" marT="35635" marB="35635"/>
                </a:tc>
                <a:tc>
                  <a:txBody>
                    <a:bodyPr/>
                    <a:lstStyle/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700" dirty="0">
                          <a:effectLst/>
                        </a:rPr>
                        <a:t>“I am fine. How are you?”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700" dirty="0">
                          <a:effectLst/>
                        </a:rPr>
                        <a:t>“This is Lillie.”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0" lvl="0" indent="-342900" fontAlgn="base">
                        <a:lnSpc>
                          <a:spcPts val="16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700" dirty="0">
                          <a:effectLst/>
                        </a:rPr>
                        <a:t>“I am a student and a waitress.”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35" marR="35635" marT="35635" marB="35635"/>
                </a:tc>
                <a:extLst>
                  <a:ext uri="{0D108BD9-81ED-4DB2-BD59-A6C34878D82A}">
                    <a16:rowId xmlns:a16="http://schemas.microsoft.com/office/drawing/2014/main" val="4118487525"/>
                  </a:ext>
                </a:extLst>
              </a:tr>
            </a:tbl>
          </a:graphicData>
        </a:graphic>
      </p:graphicFrame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79C3453-3E5F-406B-8763-513692D9AAE0}"/>
              </a:ext>
            </a:extLst>
          </p:cNvPr>
          <p:cNvSpPr/>
          <p:nvPr/>
        </p:nvSpPr>
        <p:spPr>
          <a:xfrm>
            <a:off x="1317811" y="4436759"/>
            <a:ext cx="1945342" cy="1264793"/>
          </a:xfrm>
          <a:prstGeom prst="cloudCallout">
            <a:avLst>
              <a:gd name="adj1" fmla="val 87512"/>
              <a:gd name="adj2" fmla="val -4289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CEFR Can DO Statements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B31981D-1BAD-41A6-9003-D7EE27D9E9C0}"/>
              </a:ext>
            </a:extLst>
          </p:cNvPr>
          <p:cNvSpPr/>
          <p:nvPr/>
        </p:nvSpPr>
        <p:spPr>
          <a:xfrm>
            <a:off x="9099175" y="2903794"/>
            <a:ext cx="1945342" cy="1264793"/>
          </a:xfrm>
          <a:prstGeom prst="cloudCallout">
            <a:avLst>
              <a:gd name="adj1" fmla="val -84839"/>
              <a:gd name="adj2" fmla="val 7050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Example from Simulation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C21C7-70E4-42C3-8EE7-AC50110B2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8" y="0"/>
            <a:ext cx="2067612" cy="10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CFB7-97D8-4CB8-938F-126D978D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517"/>
            <a:ext cx="10515600" cy="1325563"/>
          </a:xfrm>
        </p:spPr>
        <p:txBody>
          <a:bodyPr/>
          <a:lstStyle/>
          <a:p>
            <a:r>
              <a:rPr lang="en-US" b="1" dirty="0"/>
              <a:t>          How students can use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B0DD8-9342-4DAC-9393-F3635F218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Students can:</a:t>
            </a:r>
          </a:p>
          <a:p>
            <a:pPr lvl="1"/>
            <a:r>
              <a:rPr lang="en-US" sz="3600" dirty="0"/>
              <a:t>practice and try new language</a:t>
            </a:r>
          </a:p>
          <a:p>
            <a:pPr lvl="2"/>
            <a:r>
              <a:rPr lang="en-US" sz="3600" dirty="0"/>
              <a:t>in simulated real world scenarios</a:t>
            </a:r>
          </a:p>
          <a:p>
            <a:pPr lvl="2"/>
            <a:r>
              <a:rPr lang="en-US" sz="3600" dirty="0"/>
              <a:t>anytime, anywhere</a:t>
            </a:r>
          </a:p>
          <a:p>
            <a:pPr lvl="2"/>
            <a:r>
              <a:rPr lang="en-US" sz="3600" dirty="0"/>
              <a:t>at a pace comfortable to the student</a:t>
            </a:r>
          </a:p>
          <a:p>
            <a:pPr lvl="2"/>
            <a:r>
              <a:rPr lang="en-US" sz="3600" dirty="0"/>
              <a:t>as many times as desired or needed</a:t>
            </a:r>
          </a:p>
          <a:p>
            <a:pPr lvl="2"/>
            <a:r>
              <a:rPr lang="en-US" sz="3600" dirty="0"/>
              <a:t>but without fear</a:t>
            </a:r>
          </a:p>
          <a:p>
            <a:pPr lvl="2"/>
            <a:r>
              <a:rPr lang="en-US" sz="3600" dirty="0"/>
              <a:t>with the added plus of real time feedback</a:t>
            </a:r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52CC-C578-3148-BFBA-74772DD6BC8A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</p:spTree>
    <p:extLst>
      <p:ext uri="{BB962C8B-B14F-4D97-AF65-F5344CB8AC3E}">
        <p14:creationId xmlns:p14="http://schemas.microsoft.com/office/powerpoint/2010/main" val="35223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368F4-02AF-4065-93B8-73E0568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364" y="5892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Simulation can work with all types of classrooms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E09BD-A970-495C-87F9-67AA657E1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Blended</a:t>
            </a:r>
          </a:p>
          <a:p>
            <a:pPr lvl="1"/>
            <a:r>
              <a:rPr lang="en-US" dirty="0"/>
              <a:t>Extension of classwork</a:t>
            </a:r>
          </a:p>
          <a:p>
            <a:pPr lvl="1"/>
            <a:r>
              <a:rPr lang="en-US" dirty="0"/>
              <a:t>Assigned for language lab and homework</a:t>
            </a:r>
          </a:p>
          <a:p>
            <a:r>
              <a:rPr lang="en-US" dirty="0"/>
              <a:t>On-line</a:t>
            </a:r>
          </a:p>
          <a:p>
            <a:pPr lvl="1"/>
            <a:r>
              <a:rPr lang="en-US" dirty="0"/>
              <a:t>Part of overall on-line curriculum</a:t>
            </a:r>
          </a:p>
          <a:p>
            <a:pPr lvl="1"/>
            <a:r>
              <a:rPr lang="en-US" dirty="0"/>
              <a:t>Extension of on-line curriculum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EA68C-D2A7-4580-86DF-D06AC8E5D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8" y="0"/>
            <a:ext cx="2067612" cy="10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CEB3-0F9E-4670-97E3-E0BD5BB4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Face to Face/Blended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1C5E4-038E-4351-AB04-D9538891E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Pre-</a:t>
            </a:r>
          </a:p>
          <a:p>
            <a:r>
              <a:rPr lang="en-US" dirty="0"/>
              <a:t>Utilize class time to introduce CEFR Objectives</a:t>
            </a:r>
          </a:p>
          <a:p>
            <a:r>
              <a:rPr lang="en-US" dirty="0"/>
              <a:t>Elicit key vocabulary and structures</a:t>
            </a:r>
          </a:p>
          <a:p>
            <a:r>
              <a:rPr lang="en-US" dirty="0"/>
              <a:t>Extend discussion on “context”</a:t>
            </a:r>
          </a:p>
          <a:p>
            <a:r>
              <a:rPr lang="en-US" dirty="0"/>
              <a:t>Encourage students to preview simulations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Post-</a:t>
            </a:r>
          </a:p>
          <a:p>
            <a:r>
              <a:rPr lang="en-US" dirty="0"/>
              <a:t>Comprehension questions </a:t>
            </a:r>
            <a:r>
              <a:rPr lang="en-US"/>
              <a:t>and dialogue</a:t>
            </a:r>
            <a:endParaRPr lang="en-US" dirty="0"/>
          </a:p>
          <a:p>
            <a:r>
              <a:rPr lang="en-US" dirty="0"/>
              <a:t>Elicit key vocabulary and structures from simulation</a:t>
            </a:r>
          </a:p>
          <a:p>
            <a:r>
              <a:rPr lang="en-US" dirty="0"/>
              <a:t>Roleplay simulation with one student playing avatar</a:t>
            </a:r>
          </a:p>
          <a:p>
            <a:r>
              <a:rPr lang="en-US" dirty="0"/>
              <a:t>Elicit “what next”</a:t>
            </a:r>
          </a:p>
          <a:p>
            <a:r>
              <a:rPr lang="en-US" dirty="0"/>
              <a:t>Learners practice simulations more if needed and desired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43A15-BBFA-403B-BCEF-3D16B04AD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On-line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5EFE-BD45-44D6-8914-1296B7C57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Pre-</a:t>
            </a:r>
          </a:p>
          <a:p>
            <a:r>
              <a:rPr lang="en-US" dirty="0"/>
              <a:t>Learners brainstorm potential vocabulary and structures around topic</a:t>
            </a:r>
          </a:p>
          <a:p>
            <a:pPr lvl="1"/>
            <a:r>
              <a:rPr lang="en-US" dirty="0"/>
              <a:t>Share with instructor</a:t>
            </a:r>
          </a:p>
          <a:p>
            <a:pPr lvl="1"/>
            <a:r>
              <a:rPr lang="en-US" dirty="0"/>
              <a:t>Share with other on-line students</a:t>
            </a:r>
          </a:p>
          <a:p>
            <a:r>
              <a:rPr lang="en-US" dirty="0"/>
              <a:t>Teacher elicits/provides examples of key vocabulary and structures</a:t>
            </a:r>
          </a:p>
          <a:p>
            <a:r>
              <a:rPr lang="en-US" dirty="0"/>
              <a:t>Teacher posts CEFR objectives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Post-</a:t>
            </a:r>
          </a:p>
          <a:p>
            <a:r>
              <a:rPr lang="en-US" dirty="0"/>
              <a:t>Instructor posts comprehension questions </a:t>
            </a:r>
          </a:p>
          <a:p>
            <a:r>
              <a:rPr lang="en-US" dirty="0"/>
              <a:t>Students practice simulation in chat room with one student playing role of avatar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69C8-52D9-4A3F-BD65-B3E76E35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60" y="365125"/>
            <a:ext cx="10429240" cy="1325563"/>
          </a:xfrm>
        </p:spPr>
        <p:txBody>
          <a:bodyPr/>
          <a:lstStyle/>
          <a:p>
            <a:pPr algn="ctr"/>
            <a:r>
              <a:rPr lang="en-US" b="1" dirty="0"/>
              <a:t>Keep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979E8-BD6D-4BF7-BF91-45A81B7F2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Enskill</a:t>
            </a:r>
            <a:r>
              <a:rPr lang="en-US" dirty="0"/>
              <a:t> does:</a:t>
            </a:r>
          </a:p>
          <a:p>
            <a:pPr lvl="1"/>
            <a:r>
              <a:rPr lang="en-US" dirty="0"/>
              <a:t>Let students practice spoken English interaction skills</a:t>
            </a:r>
          </a:p>
          <a:p>
            <a:pPr lvl="1"/>
            <a:r>
              <a:rPr lang="en-US" dirty="0"/>
              <a:t>Engage in task-based conversations relevant to real-life situations</a:t>
            </a:r>
          </a:p>
          <a:p>
            <a:pPr lvl="1"/>
            <a:r>
              <a:rPr lang="en-US" dirty="0"/>
              <a:t>Understand learner speech, in spite of errors in pronunciation/grammar/usage</a:t>
            </a:r>
          </a:p>
          <a:p>
            <a:pPr lvl="1"/>
            <a:r>
              <a:rPr lang="en-US" dirty="0"/>
              <a:t>Select exercises based on learners skill gaps in conversation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Enskill</a:t>
            </a:r>
            <a:r>
              <a:rPr lang="en-US" dirty="0"/>
              <a:t> does not:</a:t>
            </a:r>
          </a:p>
          <a:p>
            <a:pPr lvl="1"/>
            <a:r>
              <a:rPr lang="en-US" dirty="0"/>
              <a:t>Engage in unconstrained conversation. If you say things that are off topic it probably won't understand you.</a:t>
            </a:r>
          </a:p>
          <a:p>
            <a:pPr lvl="1"/>
            <a:r>
              <a:rPr lang="en-US" dirty="0"/>
              <a:t>Drill grammar and pronunciation during </a:t>
            </a:r>
            <a:r>
              <a:rPr lang="en-US"/>
              <a:t>conversations.</a:t>
            </a:r>
            <a:endParaRPr lang="en-US" dirty="0"/>
          </a:p>
          <a:p>
            <a:pPr lvl="1"/>
            <a:r>
              <a:rPr lang="en-US" dirty="0"/>
              <a:t>Understand very complex language spoken by native speakers. It's designed for language learners.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2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rtificate of Attendance signed_Milt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62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6016" y="1157784"/>
            <a:ext cx="2054568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Times New Roman"/>
                <a:cs typeface="Times New Roman"/>
              </a:rPr>
              <a:t>Completion</a:t>
            </a:r>
          </a:p>
        </p:txBody>
      </p:sp>
    </p:spTree>
    <p:extLst>
      <p:ext uri="{BB962C8B-B14F-4D97-AF65-F5344CB8AC3E}">
        <p14:creationId xmlns:p14="http://schemas.microsoft.com/office/powerpoint/2010/main" val="7871169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917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965F25-E693-4E84-8FB6-EA5BD0474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8" y="0"/>
            <a:ext cx="2067612" cy="1043119"/>
          </a:xfrm>
          <a:prstGeom prst="rect">
            <a:avLst/>
          </a:prstGeom>
        </p:spPr>
      </p:pic>
      <p:pic>
        <p:nvPicPr>
          <p:cNvPr id="3" name="Picture 2" descr="YouTube Video Links for Enskill Englis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43" y="0"/>
            <a:ext cx="52993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7086" y="1910321"/>
            <a:ext cx="2760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/>
              <a:t>Introductory Videos</a:t>
            </a:r>
          </a:p>
        </p:txBody>
      </p:sp>
    </p:spTree>
    <p:extLst>
      <p:ext uri="{BB962C8B-B14F-4D97-AF65-F5344CB8AC3E}">
        <p14:creationId xmlns:p14="http://schemas.microsoft.com/office/powerpoint/2010/main" val="20887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2EBB62-77D3-4EAC-AAF8-59D130C7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 Introduction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965F25-E693-4E84-8FB6-EA5BD0474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8" y="0"/>
            <a:ext cx="2067612" cy="10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79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1141F8-D827-4E6C-ADDD-AC0D81786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7EAF-494D-A341-9CB3-49D9544D2B4A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63F3-DEAA-4E69-9902-2FDA8205001E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Alelo Inc.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4A20916-D444-464C-B73C-FAEC0B9EDC61}"/>
              </a:ext>
            </a:extLst>
          </p:cNvPr>
          <p:cNvSpPr/>
          <p:nvPr/>
        </p:nvSpPr>
        <p:spPr>
          <a:xfrm>
            <a:off x="6063868" y="3109175"/>
            <a:ext cx="3289300" cy="1628775"/>
          </a:xfrm>
          <a:prstGeom prst="cloudCallout">
            <a:avLst>
              <a:gd name="adj1" fmla="val -78110"/>
              <a:gd name="adj2" fmla="val -2678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Welcome to the platform</a:t>
            </a:r>
          </a:p>
        </p:txBody>
      </p:sp>
    </p:spTree>
    <p:extLst>
      <p:ext uri="{BB962C8B-B14F-4D97-AF65-F5344CB8AC3E}">
        <p14:creationId xmlns:p14="http://schemas.microsoft.com/office/powerpoint/2010/main" val="280981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1335</Words>
  <Application>Microsoft Office PowerPoint</Application>
  <PresentationFormat>Widescreen</PresentationFormat>
  <Paragraphs>225</Paragraphs>
  <Slides>55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Courier New</vt:lpstr>
      <vt:lpstr>Symbol</vt:lpstr>
      <vt:lpstr>Times New Roman</vt:lpstr>
      <vt:lpstr>Office Theme</vt:lpstr>
      <vt:lpstr>Using Alelo Simulations to Build Fluency and Self-Confidence</vt:lpstr>
      <vt:lpstr>Key advantages</vt:lpstr>
      <vt:lpstr>Case Study at UVM Campus Toluca</vt:lpstr>
      <vt:lpstr>UVM Campus Toluca training session</vt:lpstr>
      <vt:lpstr>          How students can use simulations</vt:lpstr>
      <vt:lpstr>PowerPoint Presentation</vt:lpstr>
      <vt:lpstr>Platform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Sample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Performance 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 Exercises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Simulations in the classroom</vt:lpstr>
      <vt:lpstr>Simulations aligned with CEFR Can Do Statements</vt:lpstr>
      <vt:lpstr>Simulation can work with all types of classrooms</vt:lpstr>
      <vt:lpstr>Face to Face/Blended</vt:lpstr>
      <vt:lpstr>On-line</vt:lpstr>
      <vt:lpstr>Keep in mind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of Simulations in Language Teaching</dc:title>
  <dc:creator>Karen Chiang</dc:creator>
  <cp:lastModifiedBy>Brenda Lindsay</cp:lastModifiedBy>
  <cp:revision>157</cp:revision>
  <cp:lastPrinted>2019-08-15T19:34:41Z</cp:lastPrinted>
  <dcterms:created xsi:type="dcterms:W3CDTF">2018-06-11T18:29:21Z</dcterms:created>
  <dcterms:modified xsi:type="dcterms:W3CDTF">2020-09-18T21:08:22Z</dcterms:modified>
</cp:coreProperties>
</file>